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696" r:id="rId3"/>
    <p:sldId id="711" r:id="rId4"/>
    <p:sldId id="713" r:id="rId5"/>
    <p:sldId id="712" r:id="rId6"/>
    <p:sldId id="725" r:id="rId7"/>
    <p:sldId id="726" r:id="rId8"/>
    <p:sldId id="697" r:id="rId9"/>
    <p:sldId id="716" r:id="rId10"/>
    <p:sldId id="721" r:id="rId11"/>
    <p:sldId id="717" r:id="rId12"/>
    <p:sldId id="705" r:id="rId13"/>
    <p:sldId id="720" r:id="rId14"/>
    <p:sldId id="699" r:id="rId15"/>
    <p:sldId id="700" r:id="rId16"/>
    <p:sldId id="724" r:id="rId17"/>
    <p:sldId id="710" r:id="rId18"/>
    <p:sldId id="729" r:id="rId19"/>
    <p:sldId id="722" r:id="rId20"/>
    <p:sldId id="701" r:id="rId21"/>
    <p:sldId id="709" r:id="rId22"/>
    <p:sldId id="707" r:id="rId23"/>
    <p:sldId id="732" r:id="rId24"/>
    <p:sldId id="719" r:id="rId25"/>
    <p:sldId id="702" r:id="rId26"/>
    <p:sldId id="703" r:id="rId27"/>
    <p:sldId id="723" r:id="rId28"/>
    <p:sldId id="706" r:id="rId29"/>
    <p:sldId id="715" r:id="rId30"/>
    <p:sldId id="698" r:id="rId31"/>
    <p:sldId id="727" r:id="rId32"/>
    <p:sldId id="731" r:id="rId33"/>
    <p:sldId id="730" r:id="rId34"/>
    <p:sldId id="728" r:id="rId35"/>
  </p:sldIdLst>
  <p:sldSz cx="9144000" cy="6858000" type="screen4x3"/>
  <p:notesSz cx="6858000" cy="9144000"/>
  <p:defaultTextStyle>
    <a:defPPr>
      <a:defRPr lang="es-E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G. Perez Gonzalez" initials="PGP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  <a:srgbClr val="0000FF"/>
    <a:srgbClr val="FFFFFF"/>
    <a:srgbClr val="00FF00"/>
    <a:srgbClr val="FFFFCC"/>
    <a:srgbClr val="008000"/>
    <a:srgbClr val="000066"/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857" autoAdjust="0"/>
  </p:normalViewPr>
  <p:slideViewPr>
    <p:cSldViewPr>
      <p:cViewPr varScale="1">
        <p:scale>
          <a:sx n="64" d="100"/>
          <a:sy n="64" d="100"/>
        </p:scale>
        <p:origin x="-9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0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II International Workshop on Science with the GTC, Mexico DF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0EBAA4E-4006-408A-84DA-4DA2FDD22D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II International Workshop on Science with the GTC, Mexico DF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94464D4-1B5A-4F22-8471-279076E101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II International Workshop on Science with the GTC, Mexico DF</a:t>
            </a: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II International Workshop on Science with the GTC, Mexico DF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Possibility of showing SFRs calculated with 24 micron.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II International Workshop on Science with the GTC, Mexico DF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Possibility of showing SFRs calculated with 24 micron.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II International Workshop on Science with the GTC, Mexico DF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Possibility of showing SFRs calculated with 24 micron.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400">
                <a:solidFill>
                  <a:schemeClr val="tx2"/>
                </a:solidFill>
                <a:latin typeface="Bookman Old Style" pitchFamily="18" charset="0"/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9817"/>
            <a:ext cx="1567053" cy="77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500" y="152400"/>
            <a:ext cx="194310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67690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4000">
              <a:srgbClr val="9CB86E"/>
            </a:gs>
            <a:gs pos="49000">
              <a:srgbClr val="156B13">
                <a:alpha val="84000"/>
              </a:srgb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pic>
        <p:nvPicPr>
          <p:cNvPr id="1031" name="Picture 24" descr="escudo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075" y="6159500"/>
            <a:ext cx="593725" cy="622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xt Box 28"/>
          <p:cNvSpPr txBox="1">
            <a:spLocks noChangeArrowheads="1"/>
          </p:cNvSpPr>
          <p:nvPr userDrawn="1"/>
        </p:nvSpPr>
        <p:spPr bwMode="auto">
          <a:xfrm>
            <a:off x="2268000" y="6372000"/>
            <a:ext cx="4608000" cy="477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en-US" sz="1600" baseline="0" dirty="0" smtClean="0">
                <a:solidFill>
                  <a:srgbClr val="800000"/>
                </a:solidFill>
                <a:latin typeface="Franklin Gothic Medium" pitchFamily="34" charset="0"/>
              </a:rPr>
              <a:t>December 2009 AEGIS Meeting</a:t>
            </a:r>
            <a:endParaRPr lang="en-US" sz="1600" dirty="0">
              <a:solidFill>
                <a:srgbClr val="800000"/>
              </a:solidFill>
              <a:latin typeface="Franklin Gothic Medium" pitchFamily="34" charset="0"/>
            </a:endParaRPr>
          </a:p>
          <a:p>
            <a:pPr>
              <a:lnSpc>
                <a:spcPct val="50000"/>
              </a:lnSpc>
              <a:defRPr/>
            </a:pPr>
            <a:r>
              <a:rPr lang="en-US" sz="1600" b="0" dirty="0" smtClean="0">
                <a:solidFill>
                  <a:srgbClr val="800000"/>
                </a:solidFill>
                <a:latin typeface="Franklin Gothic Medium" pitchFamily="34" charset="0"/>
              </a:rPr>
              <a:t>Toledo,</a:t>
            </a:r>
            <a:r>
              <a:rPr lang="en-US" sz="1600" b="0" baseline="0" dirty="0" smtClean="0">
                <a:solidFill>
                  <a:srgbClr val="800000"/>
                </a:solidFill>
                <a:latin typeface="Franklin Gothic Medium" pitchFamily="34" charset="0"/>
              </a:rPr>
              <a:t> December 9-11 2009</a:t>
            </a:r>
            <a:endParaRPr lang="es-ES" sz="1600" b="0" dirty="0">
              <a:solidFill>
                <a:srgbClr val="800000"/>
              </a:solidFill>
              <a:latin typeface="Franklin Gothic Medium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60000" y="6048000"/>
            <a:ext cx="1567053" cy="77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Blip>
          <a:blip r:embed="rId16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6600" y="6100794"/>
            <a:ext cx="1295400" cy="52860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800000"/>
                </a:solidFill>
              </a:rPr>
              <a:t>University </a:t>
            </a:r>
            <a:br>
              <a:rPr lang="en-US" sz="1050" dirty="0" smtClean="0">
                <a:solidFill>
                  <a:srgbClr val="800000"/>
                </a:solidFill>
              </a:rPr>
            </a:br>
            <a:r>
              <a:rPr lang="en-US" sz="1050" dirty="0" smtClean="0">
                <a:solidFill>
                  <a:srgbClr val="800000"/>
                </a:solidFill>
              </a:rPr>
              <a:t>of Arizona (</a:t>
            </a:r>
            <a:r>
              <a:rPr lang="en-US" sz="1050" dirty="0" err="1" smtClean="0">
                <a:solidFill>
                  <a:srgbClr val="800000"/>
                </a:solidFill>
              </a:rPr>
              <a:t>UofA</a:t>
            </a:r>
            <a:r>
              <a:rPr lang="en-US" sz="1050" dirty="0" smtClean="0">
                <a:solidFill>
                  <a:srgbClr val="800000"/>
                </a:solidFill>
              </a:rPr>
              <a:t>)</a:t>
            </a:r>
            <a:endParaRPr lang="en-US" sz="1050" dirty="0">
              <a:solidFill>
                <a:srgbClr val="8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914400"/>
            <a:ext cx="8991600" cy="3048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SHARDS: An unbiased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spectro-photometric survey of passively evolving galaxies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at z&gt;1 in GOODS-N</a:t>
            </a:r>
            <a:endParaRPr lang="es-ES" sz="2000" b="1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3550" y="3962400"/>
            <a:ext cx="410845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Pablo G. Pérez-González</a:t>
            </a:r>
            <a:endParaRPr lang="es-ES" dirty="0" smtClean="0">
              <a:solidFill>
                <a:srgbClr val="000000"/>
              </a:solidFill>
            </a:endParaRPr>
          </a:p>
        </p:txBody>
      </p:sp>
      <p:pic>
        <p:nvPicPr>
          <p:cNvPr id="3076" name="Picture 7" descr="ariz-cats-enews-12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l="9676" t="14211" r="9676" b="12700"/>
          <a:stretch>
            <a:fillRect/>
          </a:stretch>
        </p:blipFill>
        <p:spPr bwMode="auto">
          <a:xfrm>
            <a:off x="7397750" y="5481638"/>
            <a:ext cx="6794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escud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000" y="5473700"/>
            <a:ext cx="593725" cy="622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940000" y="6107769"/>
            <a:ext cx="1295400" cy="6740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800000"/>
                </a:solidFill>
              </a:rPr>
              <a:t>Universidad</a:t>
            </a:r>
            <a:br>
              <a:rPr lang="en-US" sz="1050" dirty="0" smtClean="0">
                <a:solidFill>
                  <a:srgbClr val="800000"/>
                </a:solidFill>
              </a:rPr>
            </a:br>
            <a:r>
              <a:rPr lang="en-US" sz="1050" dirty="0" err="1" smtClean="0">
                <a:solidFill>
                  <a:srgbClr val="800000"/>
                </a:solidFill>
              </a:rPr>
              <a:t>Complutense</a:t>
            </a:r>
            <a:r>
              <a:rPr lang="en-US" sz="1050" dirty="0" smtClean="0">
                <a:solidFill>
                  <a:srgbClr val="800000"/>
                </a:solidFill>
              </a:rPr>
              <a:t> </a:t>
            </a:r>
            <a:br>
              <a:rPr lang="en-US" sz="1050" dirty="0" smtClean="0">
                <a:solidFill>
                  <a:srgbClr val="800000"/>
                </a:solidFill>
              </a:rPr>
            </a:br>
            <a:r>
              <a:rPr lang="en-US" sz="1050" dirty="0" smtClean="0">
                <a:solidFill>
                  <a:srgbClr val="800000"/>
                </a:solidFill>
              </a:rPr>
              <a:t>de Madrid (UCM)</a:t>
            </a:r>
            <a:endParaRPr lang="en-US" sz="1050" dirty="0">
              <a:solidFill>
                <a:srgbClr val="800000"/>
              </a:solidFill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4800600" y="4495800"/>
            <a:ext cx="4038600" cy="48167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i="1" dirty="0" smtClean="0">
                <a:solidFill>
                  <a:srgbClr val="0000FF"/>
                </a:solidFill>
              </a:rPr>
              <a:t>Ramón </a:t>
            </a:r>
            <a:r>
              <a:rPr lang="en-US" sz="1100" i="1" dirty="0">
                <a:solidFill>
                  <a:srgbClr val="0000FF"/>
                </a:solidFill>
              </a:rPr>
              <a:t>y </a:t>
            </a:r>
            <a:r>
              <a:rPr lang="en-US" sz="1100" i="1" dirty="0" err="1">
                <a:solidFill>
                  <a:srgbClr val="0000FF"/>
                </a:solidFill>
              </a:rPr>
              <a:t>Cajal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dirty="0">
                <a:solidFill>
                  <a:srgbClr val="0000FF"/>
                </a:solidFill>
              </a:rPr>
              <a:t>Associate </a:t>
            </a:r>
            <a:r>
              <a:rPr lang="en-US" sz="1100" dirty="0" smtClean="0">
                <a:solidFill>
                  <a:srgbClr val="0000FF"/>
                </a:solidFill>
              </a:rPr>
              <a:t>Professor at UCM</a:t>
            </a:r>
          </a:p>
          <a:p>
            <a:pPr algn="l"/>
            <a:r>
              <a:rPr lang="en-US" sz="1100" dirty="0" smtClean="0">
                <a:solidFill>
                  <a:srgbClr val="0000FF"/>
                </a:solidFill>
              </a:rPr>
              <a:t>Associate Astronomer at Steward Observatory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81000" y="5105400"/>
            <a:ext cx="39624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s-ES" sz="1400" dirty="0" smtClean="0">
                <a:solidFill>
                  <a:srgbClr val="0000FF"/>
                </a:solidFill>
              </a:rPr>
              <a:t>Co-</a:t>
            </a:r>
            <a:r>
              <a:rPr lang="es-ES" sz="1400" dirty="0" err="1" smtClean="0">
                <a:solidFill>
                  <a:srgbClr val="0000FF"/>
                </a:solidFill>
              </a:rPr>
              <a:t>I´s</a:t>
            </a:r>
            <a:r>
              <a:rPr lang="es-ES" sz="1400" dirty="0" smtClean="0">
                <a:solidFill>
                  <a:srgbClr val="0000FF"/>
                </a:solidFill>
              </a:rPr>
              <a:t>: 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G. </a:t>
            </a:r>
            <a:r>
              <a:rPr lang="es-ES" sz="1400" dirty="0">
                <a:solidFill>
                  <a:srgbClr val="000000"/>
                </a:solidFill>
                <a:latin typeface="Bookman Old Style" pitchFamily="18" charset="0"/>
              </a:rPr>
              <a:t>Barro, 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M.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Balcells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</a:t>
            </a:r>
            <a:b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N. Cardiel, J.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Cenarro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J. Cepa, </a:t>
            </a:r>
            <a:b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S.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Charlot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A.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Cimatti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C.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Conselice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</a:t>
            </a:r>
            <a:b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E.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Daddi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J.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Donley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D.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Elbaz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</a:t>
            </a:r>
            <a:b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I. Ferreras, J. Gallego, R.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Gobat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</a:t>
            </a:r>
            <a:b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R. Guzmán, A.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Renzini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L. </a:t>
            </a:r>
            <a:r>
              <a:rPr lang="es-ES" sz="1400" dirty="0" err="1" smtClean="0">
                <a:solidFill>
                  <a:srgbClr val="000000"/>
                </a:solidFill>
                <a:latin typeface="Bookman Old Style" pitchFamily="18" charset="0"/>
              </a:rPr>
              <a:t>Tresse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, </a:t>
            </a:r>
            <a:b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I. </a:t>
            </a:r>
            <a:r>
              <a:rPr lang="es-ES" sz="1400" dirty="0">
                <a:solidFill>
                  <a:srgbClr val="000000"/>
                </a:solidFill>
                <a:latin typeface="Bookman Old Style" pitchFamily="18" charset="0"/>
              </a:rPr>
              <a:t>Trujillo, </a:t>
            </a:r>
            <a:r>
              <a:rPr lang="es-ES" sz="1400" dirty="0" smtClean="0">
                <a:solidFill>
                  <a:srgbClr val="000000"/>
                </a:solidFill>
                <a:latin typeface="Bookman Old Style" pitchFamily="18" charset="0"/>
              </a:rPr>
              <a:t>J. Zamorano</a:t>
            </a:r>
            <a:endParaRPr lang="es-ES" sz="14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21024" t="22677" r="19370" b="11759"/>
          <a:stretch>
            <a:fillRect/>
          </a:stretch>
        </p:blipFill>
        <p:spPr bwMode="auto">
          <a:xfrm>
            <a:off x="36000" y="628055"/>
            <a:ext cx="9083722" cy="56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667001" y="6264000"/>
            <a:ext cx="3581399" cy="533400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Marchesini</a:t>
            </a:r>
            <a:r>
              <a:rPr lang="en-US" sz="1600" dirty="0" smtClean="0">
                <a:solidFill>
                  <a:srgbClr val="000066"/>
                </a:solidFill>
              </a:rPr>
              <a:t> </a:t>
            </a:r>
            <a:r>
              <a:rPr lang="en-US" sz="1600" dirty="0">
                <a:solidFill>
                  <a:srgbClr val="000066"/>
                </a:solidFill>
              </a:rPr>
              <a:t>et al</a:t>
            </a:r>
            <a:r>
              <a:rPr lang="en-US" sz="1600" dirty="0" smtClean="0">
                <a:solidFill>
                  <a:srgbClr val="000066"/>
                </a:solidFill>
              </a:rPr>
              <a:t>. (2009)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lIns="36000" rIns="36000"/>
          <a:lstStyle/>
          <a:p>
            <a:r>
              <a:rPr lang="en-US" sz="3000" dirty="0" smtClean="0">
                <a:solidFill>
                  <a:srgbClr val="FF0000"/>
                </a:solidFill>
              </a:rPr>
              <a:t>Checking the paradigm: many massive galaxies at z&gt;1!</a:t>
            </a:r>
            <a:endParaRPr lang="es-ES" sz="3000" i="1" dirty="0">
              <a:solidFill>
                <a:srgbClr val="FF0000"/>
              </a:solidFill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3048000" y="457200"/>
            <a:ext cx="6012000" cy="2880000"/>
          </a:xfrm>
          <a:prstGeom prst="ellipse">
            <a:avLst/>
          </a:prstGeom>
          <a:noFill/>
          <a:ln w="1016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 rot="5400000">
            <a:off x="6147318" y="3377683"/>
            <a:ext cx="3581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Papovich</a:t>
            </a:r>
            <a:r>
              <a:rPr lang="en-US" sz="1600" dirty="0" smtClean="0">
                <a:solidFill>
                  <a:srgbClr val="000066"/>
                </a:solidFill>
              </a:rPr>
              <a:t> et </a:t>
            </a:r>
            <a:r>
              <a:rPr lang="en-US" sz="1600" dirty="0">
                <a:solidFill>
                  <a:srgbClr val="000066"/>
                </a:solidFill>
              </a:rPr>
              <a:t>al</a:t>
            </a:r>
            <a:r>
              <a:rPr lang="en-US" sz="1600" dirty="0" smtClean="0">
                <a:solidFill>
                  <a:srgbClr val="000066"/>
                </a:solidFill>
              </a:rPr>
              <a:t>. (2006)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Half of them are already quiescent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664654"/>
            <a:ext cx="6210300" cy="61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563117" y="3362717"/>
            <a:ext cx="3047998" cy="589768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Daddi</a:t>
            </a:r>
            <a:r>
              <a:rPr lang="en-US" sz="1600" dirty="0" smtClean="0">
                <a:solidFill>
                  <a:srgbClr val="000066"/>
                </a:solidFill>
              </a:rPr>
              <a:t> et al. (2005)</a:t>
            </a:r>
            <a:r>
              <a:rPr lang="en-US" sz="1600" dirty="0">
                <a:solidFill>
                  <a:srgbClr val="000066"/>
                </a:solidFill>
              </a:rPr>
              <a:t/>
            </a:r>
            <a:br>
              <a:rPr lang="en-US" sz="1600" dirty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Trujillo et al. (2007)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And they are very compact!!!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542924"/>
            <a:ext cx="6210300" cy="627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32598" t="20157" r="30472" b="14698"/>
          <a:stretch>
            <a:fillRect/>
          </a:stretch>
        </p:blipFill>
        <p:spPr bwMode="auto">
          <a:xfrm>
            <a:off x="1371600" y="609600"/>
            <a:ext cx="6190945" cy="61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947418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Cimatti</a:t>
            </a:r>
            <a:r>
              <a:rPr lang="en-US" sz="1600" dirty="0" smtClean="0">
                <a:solidFill>
                  <a:srgbClr val="000066"/>
                </a:solidFill>
              </a:rPr>
              <a:t> et al. (2008)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Characterizing red and dead galaxies</a:t>
            </a:r>
            <a:endParaRPr lang="es-ES" sz="3600" i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0" y="3505200"/>
            <a:ext cx="19812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</a:pPr>
            <a:r>
              <a:rPr lang="en-US" sz="240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13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objects</a:t>
            </a:r>
            <a:b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in 480 hours</a:t>
            </a:r>
            <a:b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with VLT!!!</a:t>
            </a:r>
            <a:endParaRPr lang="en-US" sz="1600" dirty="0" smtClean="0">
              <a:solidFill>
                <a:schemeClr val="bg2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268000" y="666000"/>
            <a:ext cx="504000" cy="5400000"/>
          </a:xfrm>
          <a:prstGeom prst="rect">
            <a:avLst/>
          </a:prstGeom>
          <a:solidFill>
            <a:srgbClr val="C00000">
              <a:alpha val="36862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312000" y="666000"/>
            <a:ext cx="504000" cy="5400000"/>
          </a:xfrm>
          <a:prstGeom prst="rect">
            <a:avLst/>
          </a:prstGeom>
          <a:solidFill>
            <a:srgbClr val="C00000">
              <a:alpha val="36862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772000" y="666000"/>
            <a:ext cx="540000" cy="5400000"/>
          </a:xfrm>
          <a:prstGeom prst="rect">
            <a:avLst/>
          </a:prstGeom>
          <a:solidFill>
            <a:srgbClr val="0000FF">
              <a:alpha val="37000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r="51495"/>
          <a:stretch>
            <a:fillRect/>
          </a:stretch>
        </p:blipFill>
        <p:spPr bwMode="auto">
          <a:xfrm>
            <a:off x="1371600" y="629412"/>
            <a:ext cx="6415658" cy="61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947418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Daddi</a:t>
            </a:r>
            <a:r>
              <a:rPr lang="en-US" sz="1600" dirty="0" smtClean="0">
                <a:solidFill>
                  <a:srgbClr val="000066"/>
                </a:solidFill>
              </a:rPr>
              <a:t> et al. (2005)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Mg(UV) spectral index as an age indicator</a:t>
            </a:r>
            <a:endParaRPr lang="es-ES" sz="3600" i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780000" y="633600"/>
            <a:ext cx="252000" cy="5616000"/>
          </a:xfrm>
          <a:prstGeom prst="rect">
            <a:avLst/>
          </a:prstGeom>
          <a:solidFill>
            <a:srgbClr val="C00000">
              <a:alpha val="36862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276600" y="633600"/>
            <a:ext cx="252000" cy="5616000"/>
          </a:xfrm>
          <a:prstGeom prst="rect">
            <a:avLst/>
          </a:prstGeom>
          <a:solidFill>
            <a:srgbClr val="C00000">
              <a:alpha val="36862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546000" y="633600"/>
            <a:ext cx="230400" cy="5616000"/>
          </a:xfrm>
          <a:prstGeom prst="rect">
            <a:avLst/>
          </a:prstGeom>
          <a:solidFill>
            <a:srgbClr val="0000FF">
              <a:alpha val="37000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S</a:t>
            </a:r>
            <a:r>
              <a:rPr lang="en-US" sz="3600" dirty="0" smtClean="0">
                <a:solidFill>
                  <a:srgbClr val="000000"/>
                </a:solidFill>
              </a:rPr>
              <a:t>urvey for 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>
                <a:solidFill>
                  <a:srgbClr val="000000"/>
                </a:solidFill>
              </a:rPr>
              <a:t>igh-z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000000"/>
                </a:solidFill>
              </a:rPr>
              <a:t>bsorption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>
                <a:solidFill>
                  <a:srgbClr val="000000"/>
                </a:solidFill>
              </a:rPr>
              <a:t>ed and</a:t>
            </a:r>
            <a:r>
              <a:rPr lang="en-US" sz="3600" dirty="0" smtClean="0">
                <a:solidFill>
                  <a:srgbClr val="FF0000"/>
                </a:solidFill>
              </a:rPr>
              <a:t> D</a:t>
            </a:r>
            <a:r>
              <a:rPr lang="en-US" sz="3600" dirty="0" smtClean="0">
                <a:solidFill>
                  <a:srgbClr val="000000"/>
                </a:solidFill>
              </a:rPr>
              <a:t>ead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000000"/>
                </a:solidFill>
              </a:rPr>
              <a:t>ources</a:t>
            </a:r>
            <a:endParaRPr lang="es-ES" sz="36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338" y="1752600"/>
            <a:ext cx="579806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4876800"/>
            <a:ext cx="8915400" cy="381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</a:pP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http://guaix.fis.ucm.es/~pgperez/SHARDS</a:t>
            </a:r>
            <a:endParaRPr lang="en-US" sz="20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algn="l"/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 </a:t>
            </a:r>
            <a:endParaRPr lang="es-ES" sz="24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8915400" cy="2514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Proposed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as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an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ESO/GTC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Large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Program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in </a:t>
            </a:r>
            <a:b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</a:b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March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2009 (PI: Pérez-González, 19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co-I’s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).</a:t>
            </a:r>
            <a:endParaRPr lang="es-ES" sz="20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20 </a:t>
            </a:r>
            <a:r>
              <a:rPr lang="es-ES" sz="20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nights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awarded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in 2010A and 2011A.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 OSIRIS pointings in GOODS-N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with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25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filters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each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GTC/</a:t>
            </a:r>
            <a:r>
              <a:rPr lang="es-ES" sz="20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Consolider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Project </a:t>
            </a:r>
            <a:r>
              <a:rPr lang="es-ES" sz="20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approved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grant</a:t>
            </a:r>
            <a:r>
              <a:rPr lang="es-ES" sz="2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to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buy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b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</a:b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dedicated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set of 25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medium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-band (FWHM=17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nm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) </a:t>
            </a:r>
            <a:b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</a:b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</a:t>
            </a:r>
            <a:r>
              <a:rPr lang="es-ES" sz="20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filters</a:t>
            </a:r>
            <a:r>
              <a:rPr lang="es-ES" sz="20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. </a:t>
            </a:r>
            <a:endParaRPr lang="en-US" sz="20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algn="l"/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 </a:t>
            </a:r>
            <a:endParaRPr lang="es-ES" sz="24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S</a:t>
            </a:r>
            <a:r>
              <a:rPr lang="en-US" sz="3600" dirty="0" smtClean="0">
                <a:solidFill>
                  <a:srgbClr val="000000"/>
                </a:solidFill>
              </a:rPr>
              <a:t>urvey for 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>
                <a:solidFill>
                  <a:srgbClr val="000000"/>
                </a:solidFill>
              </a:rPr>
              <a:t>igh-z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000000"/>
                </a:solidFill>
              </a:rPr>
              <a:t>bsorption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>
                <a:solidFill>
                  <a:srgbClr val="000000"/>
                </a:solidFill>
              </a:rPr>
              <a:t>ed and</a:t>
            </a:r>
            <a:r>
              <a:rPr lang="en-US" sz="3600" dirty="0" smtClean="0">
                <a:solidFill>
                  <a:srgbClr val="FF0000"/>
                </a:solidFill>
              </a:rPr>
              <a:t> D</a:t>
            </a:r>
            <a:r>
              <a:rPr lang="en-US" sz="3600" dirty="0" smtClean="0">
                <a:solidFill>
                  <a:srgbClr val="000000"/>
                </a:solidFill>
              </a:rPr>
              <a:t>ead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000000"/>
                </a:solidFill>
              </a:rPr>
              <a:t>ources</a:t>
            </a:r>
            <a:endParaRPr lang="es-E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instrumental setup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67" y="685800"/>
            <a:ext cx="8036433" cy="58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observational facts</a:t>
            </a:r>
            <a:endParaRPr lang="es-ES" sz="3600" i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" y="1143000"/>
            <a:ext cx="9067800" cy="4800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25 </a:t>
            </a:r>
            <a:r>
              <a:rPr lang="es-ES" sz="24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filters</a:t>
            </a: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from</a:t>
            </a: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500 </a:t>
            </a:r>
            <a:r>
              <a:rPr lang="es-ES" sz="24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to</a:t>
            </a: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950 </a:t>
            </a:r>
            <a:r>
              <a:rPr lang="es-ES" sz="24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nm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: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22 with FWHM=17 nm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3 reddest filters with FWHM=25-35 nm.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Blue filters (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  <a:sym typeface="Symbol" pitchFamily="18" charset="2"/>
              </a:rPr>
              <a:t>l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&lt;660 nm) to reach 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27.0</a:t>
            </a:r>
            <a:r>
              <a:rPr lang="en-US" sz="2400" baseline="30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mag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at 3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Red filters  (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  <a:sym typeface="Symbol" pitchFamily="18" charset="2"/>
              </a:rPr>
              <a:t>l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&gt;660 nm) to reach 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26.5</a:t>
            </a:r>
            <a:r>
              <a:rPr lang="en-US" sz="2400" baseline="300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mag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at 3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Exposure times will range from 4 to 30 </a:t>
            </a:r>
            <a:r>
              <a:rPr lang="en-U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ks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 OSIRIS pointings x25 filters to cover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GOODS-N.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Detailed calibration 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needed, including imaging &amp;</a:t>
            </a:r>
            <a:b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</a:b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spectroscopic observations: effect of sky </a:t>
            </a:r>
            <a:b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</a:b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variability, spatial variation of </a:t>
            </a:r>
            <a:r>
              <a:rPr lang="en-U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passband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,…</a:t>
            </a:r>
            <a:endParaRPr lang="es-ES" sz="24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5118" t="18058" r="35433" b="12178"/>
          <a:stretch>
            <a:fillRect/>
          </a:stretch>
        </p:blipFill>
        <p:spPr bwMode="auto">
          <a:xfrm>
            <a:off x="604585" y="609601"/>
            <a:ext cx="777741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Mg(UV) index with photometry</a:t>
            </a:r>
            <a:endParaRPr lang="es-ES" sz="3600" i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260000" y="756000"/>
            <a:ext cx="6948000" cy="4716000"/>
          </a:xfrm>
          <a:prstGeom prst="rect">
            <a:avLst/>
          </a:prstGeom>
          <a:solidFill>
            <a:srgbClr val="FFFF00">
              <a:alpha val="35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2928">
            <a:off x="1371600" y="1247952"/>
            <a:ext cx="1905000" cy="9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185418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Ellis et al. (2000)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The classical view on </a:t>
            </a:r>
            <a:r>
              <a:rPr lang="en-US" sz="3600" dirty="0" smtClean="0">
                <a:solidFill>
                  <a:srgbClr val="FF0000"/>
                </a:solidFill>
              </a:rPr>
              <a:t>galaxy formation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26929" t="17218" r="40394" b="11759"/>
          <a:stretch>
            <a:fillRect/>
          </a:stretch>
        </p:blipFill>
        <p:spPr bwMode="auto">
          <a:xfrm>
            <a:off x="2133600" y="692686"/>
            <a:ext cx="4979557" cy="608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 redondeado"/>
          <p:cNvSpPr/>
          <p:nvPr/>
        </p:nvSpPr>
        <p:spPr bwMode="auto">
          <a:xfrm>
            <a:off x="4212000" y="702000"/>
            <a:ext cx="2880000" cy="6048000"/>
          </a:xfrm>
          <a:prstGeom prst="roundRect">
            <a:avLst>
              <a:gd name="adj" fmla="val 11658"/>
            </a:avLst>
          </a:prstGeom>
          <a:solidFill>
            <a:srgbClr val="000000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13937" t="16378" r="44173" b="7979"/>
          <a:stretch>
            <a:fillRect/>
          </a:stretch>
        </p:blipFill>
        <p:spPr bwMode="auto">
          <a:xfrm>
            <a:off x="1676401" y="686374"/>
            <a:ext cx="6000994" cy="60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920983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Ilbert</a:t>
            </a:r>
            <a:r>
              <a:rPr lang="en-US" sz="1600" dirty="0" smtClean="0">
                <a:solidFill>
                  <a:srgbClr val="000066"/>
                </a:solidFill>
              </a:rPr>
              <a:t> et al. (2009)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better photo-</a:t>
            </a:r>
            <a:r>
              <a:rPr lang="en-US" sz="3600" dirty="0" err="1" smtClean="0">
                <a:solidFill>
                  <a:srgbClr val="FF0000"/>
                </a:solidFill>
              </a:rPr>
              <a:t>z’s</a:t>
            </a:r>
            <a:endParaRPr lang="es-ES" sz="3600" i="1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0" y="3733800"/>
            <a:ext cx="27432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12 filters @ 25</a:t>
            </a:r>
            <a:r>
              <a:rPr lang="en-US" sz="2400" baseline="300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mag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 </a:t>
            </a:r>
            <a:b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(20-30 nm width)</a:t>
            </a:r>
            <a:br>
              <a:rPr lang="en-US" sz="2400" dirty="0" smtClean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</a:br>
            <a:r>
              <a:rPr lang="en-US" sz="2400" dirty="0" err="1" smtClean="0">
                <a:solidFill>
                  <a:schemeClr val="bg2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err="1" smtClean="0">
                <a:solidFill>
                  <a:schemeClr val="bg2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sym typeface="Symbol" pitchFamily="18" charset="2"/>
              </a:rPr>
              <a:t>z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sym typeface="Symbol" pitchFamily="18" charset="2"/>
              </a:rPr>
              <a:t>/(1+z)&lt;0.01!!!</a:t>
            </a:r>
            <a:endParaRPr lang="en-US" sz="1600" dirty="0" smtClean="0">
              <a:solidFill>
                <a:schemeClr val="bg2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185418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Ellis et al. (2000)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detecting ELGs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16299" t="13438" r="12283" b="20997"/>
          <a:stretch>
            <a:fillRect/>
          </a:stretch>
        </p:blipFill>
        <p:spPr bwMode="auto">
          <a:xfrm>
            <a:off x="33995" y="1066800"/>
            <a:ext cx="9033805" cy="466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</a:t>
            </a:r>
            <a:r>
              <a:rPr lang="en-US" sz="3600" smtClean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smtClean="0">
                <a:solidFill>
                  <a:srgbClr val="FF0000"/>
                </a:solidFill>
              </a:rPr>
              <a:t>ummary</a:t>
            </a:r>
            <a:endParaRPr lang="es-ES" sz="3600" i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15400" cy="47244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Main s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cience case: </a:t>
            </a:r>
            <a:endParaRPr lang="en-US" sz="2400" dirty="0" smtClean="0">
              <a:solidFill>
                <a:srgbClr val="CC00CC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Detection of z&gt;1 ETGs, ages with Mg(UV).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Examples of 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o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ther 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cience cases: </a:t>
            </a:r>
            <a:endParaRPr lang="en-US" sz="2400" dirty="0" smtClean="0">
              <a:solidFill>
                <a:srgbClr val="CC00CC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Balmer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breaks and D(4000) for z&lt;1 sources.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Accurate photo-</a:t>
            </a:r>
            <a:r>
              <a:rPr lang="en-U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z’s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for all sources in field.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Stellar population modeling with 25 filters.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Blip>
                <a:blip r:embed="rId4"/>
              </a:buBlip>
            </a:pPr>
            <a:r>
              <a:rPr lang="en-U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ELGs: star-forming and AGN</a:t>
            </a:r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.</a:t>
            </a:r>
            <a:endParaRPr lang="es-ES" sz="2400" dirty="0" smtClean="0">
              <a:solidFill>
                <a:srgbClr val="CC00CC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Program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to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start</a:t>
            </a: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in </a:t>
            </a:r>
            <a:r>
              <a:rPr lang="es-ES" sz="2400" dirty="0" err="1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March</a:t>
            </a:r>
            <a:r>
              <a:rPr lang="es-ES" sz="2400" dirty="0" smtClean="0">
                <a:solidFill>
                  <a:srgbClr val="CC00CC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2010</a:t>
            </a:r>
            <a:endParaRPr lang="en-US" sz="2400" dirty="0" smtClean="0">
              <a:solidFill>
                <a:srgbClr val="CC00CC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Blip>
                <a:blip r:embed="rId3"/>
              </a:buBlip>
            </a:pP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Extension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to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other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fields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(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such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as EGS)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with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b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</a:b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other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telescopes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(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such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as </a:t>
            </a:r>
            <a:r>
              <a:rPr lang="es-ES" sz="2400" dirty="0" err="1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Subaru</a:t>
            </a:r>
            <a:r>
              <a:rPr lang="es-E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)?</a:t>
            </a:r>
          </a:p>
          <a:p>
            <a:pPr algn="l"/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 </a:t>
            </a:r>
            <a:endParaRPr lang="es-ES" sz="24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7638" t="13438" r="28583" b="10079"/>
          <a:stretch>
            <a:fillRect/>
          </a:stretch>
        </p:blipFill>
        <p:spPr bwMode="auto">
          <a:xfrm>
            <a:off x="945497" y="76200"/>
            <a:ext cx="6826903" cy="670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5400000">
            <a:off x="5638800" y="3048000"/>
            <a:ext cx="5257800" cy="381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</a:pPr>
            <a:r>
              <a:rPr lang="es-ES" sz="16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http://guaix.fis.ucm.es/~pgperez/SHARDS</a:t>
            </a:r>
            <a:endParaRPr lang="en-US" sz="16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  <a:p>
            <a:pPr algn="l"/>
            <a:r>
              <a:rPr lang="en-US" sz="2400" dirty="0" smtClean="0">
                <a:solidFill>
                  <a:srgbClr val="000066"/>
                </a:solidFill>
                <a:uFill>
                  <a:solidFill>
                    <a:srgbClr val="FF0000"/>
                  </a:solidFill>
                </a:uFill>
                <a:sym typeface="Symbol" pitchFamily="18" charset="2"/>
              </a:rPr>
              <a:t>    </a:t>
            </a:r>
            <a:endParaRPr lang="es-ES" sz="2400" dirty="0" smtClean="0">
              <a:solidFill>
                <a:srgbClr val="000066"/>
              </a:solidFill>
              <a:uFill>
                <a:solidFill>
                  <a:srgbClr val="FF0000"/>
                </a:solidFill>
              </a:u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7454383" y="31871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Franx</a:t>
            </a:r>
            <a:r>
              <a:rPr lang="en-US" sz="1600" dirty="0" smtClean="0">
                <a:solidFill>
                  <a:srgbClr val="000066"/>
                </a:solidFill>
              </a:rPr>
              <a:t> et al. (2003)</a:t>
            </a:r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1"/>
            <a:ext cx="759349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lIns="36000" rIns="36000"/>
          <a:lstStyle/>
          <a:p>
            <a:r>
              <a:rPr lang="en-US" sz="3000" dirty="0" smtClean="0">
                <a:solidFill>
                  <a:srgbClr val="FF0000"/>
                </a:solidFill>
              </a:rPr>
              <a:t>Checking the paradigm: many massive galaxies at z&gt;1!</a:t>
            </a:r>
            <a:endParaRPr lang="es-ES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920983" y="31871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Daddi</a:t>
            </a:r>
            <a:r>
              <a:rPr lang="en-US" sz="1600" dirty="0" smtClean="0">
                <a:solidFill>
                  <a:srgbClr val="000066"/>
                </a:solidFill>
              </a:rPr>
              <a:t> et al. (2004)</a:t>
            </a:r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lIns="36000" rIns="36000"/>
          <a:lstStyle/>
          <a:p>
            <a:r>
              <a:rPr lang="en-US" sz="3000" dirty="0" smtClean="0">
                <a:solidFill>
                  <a:srgbClr val="FF0000"/>
                </a:solidFill>
              </a:rPr>
              <a:t>Checking the paradigm: many massive galaxies at z&gt;1!</a:t>
            </a:r>
            <a:endParaRPr lang="es-ES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947418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Daddi</a:t>
            </a:r>
            <a:r>
              <a:rPr lang="en-US" sz="1600" dirty="0" smtClean="0">
                <a:solidFill>
                  <a:srgbClr val="000066"/>
                </a:solidFill>
              </a:rPr>
              <a:t> et al. (2005)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Mg(UV) spectral index as an age indicator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1800"/>
            <a:ext cx="6240238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7709418" y="31871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Trujillo et al. (2007)</a:t>
            </a:r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2913" t="18898" r="22677" b="11759"/>
          <a:stretch>
            <a:fillRect/>
          </a:stretch>
        </p:blipFill>
        <p:spPr bwMode="auto">
          <a:xfrm>
            <a:off x="76200" y="609601"/>
            <a:ext cx="86094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And they are very compact!!!</a:t>
            </a:r>
            <a:endParaRPr lang="es-E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616183" y="3110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Daddi</a:t>
            </a:r>
            <a:r>
              <a:rPr lang="en-US" sz="1600" dirty="0" smtClean="0">
                <a:solidFill>
                  <a:srgbClr val="000066"/>
                </a:solidFill>
              </a:rPr>
              <a:t> et al. (2004)</a:t>
            </a:r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lIns="36000" rIns="36000"/>
          <a:lstStyle/>
          <a:p>
            <a:r>
              <a:rPr lang="en-US" sz="3000" dirty="0" smtClean="0">
                <a:solidFill>
                  <a:srgbClr val="FF0000"/>
                </a:solidFill>
              </a:rPr>
              <a:t>Checking the paradigm: many massive galaxies at z&gt;1!</a:t>
            </a:r>
            <a:endParaRPr lang="es-ES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185418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Ellis et al. (2000)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current paradigm for galaxy formation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26929" t="17218" r="40394" b="11759"/>
          <a:stretch>
            <a:fillRect/>
          </a:stretch>
        </p:blipFill>
        <p:spPr bwMode="auto">
          <a:xfrm>
            <a:off x="2133600" y="692686"/>
            <a:ext cx="4979557" cy="608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 redondeado"/>
          <p:cNvSpPr/>
          <p:nvPr/>
        </p:nvSpPr>
        <p:spPr bwMode="auto">
          <a:xfrm>
            <a:off x="2134800" y="694800"/>
            <a:ext cx="2088000" cy="6066000"/>
          </a:xfrm>
          <a:prstGeom prst="roundRect">
            <a:avLst>
              <a:gd name="adj" fmla="val 17502"/>
            </a:avLst>
          </a:prstGeom>
          <a:solidFill>
            <a:srgbClr val="000000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15591" t="29396" r="13465" b="9659"/>
          <a:stretch>
            <a:fillRect/>
          </a:stretch>
        </p:blipFill>
        <p:spPr bwMode="auto">
          <a:xfrm>
            <a:off x="36000" y="914406"/>
            <a:ext cx="9081967" cy="43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3505201" y="5638800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Cimatti</a:t>
            </a:r>
            <a:r>
              <a:rPr lang="en-US" sz="1600" dirty="0" smtClean="0">
                <a:solidFill>
                  <a:srgbClr val="000066"/>
                </a:solidFill>
              </a:rPr>
              <a:t> et al. (2008)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Characterizing red and dead galaxies</a:t>
            </a:r>
            <a:endParaRPr lang="es-E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52205" t="23517" r="11339" b="13858"/>
          <a:stretch>
            <a:fillRect/>
          </a:stretch>
        </p:blipFill>
        <p:spPr bwMode="auto">
          <a:xfrm>
            <a:off x="1295400" y="670861"/>
            <a:ext cx="6324600" cy="611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7023616" y="3186540"/>
            <a:ext cx="2743199" cy="1094521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Cimatti</a:t>
            </a:r>
            <a:r>
              <a:rPr lang="en-US" sz="1600" dirty="0" smtClean="0">
                <a:solidFill>
                  <a:srgbClr val="000066"/>
                </a:solidFill>
              </a:rPr>
              <a:t> et al. (2004)</a:t>
            </a:r>
          </a:p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Cimatti</a:t>
            </a:r>
            <a:r>
              <a:rPr lang="en-US" sz="1600" dirty="0" smtClean="0">
                <a:solidFill>
                  <a:srgbClr val="000066"/>
                </a:solidFill>
              </a:rPr>
              <a:t> et al. (2008)</a:t>
            </a:r>
          </a:p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McCarthy et al. (2004)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Characterizing red and dead galaxies</a:t>
            </a:r>
            <a:endParaRPr lang="es-E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Mg(UV) index with photometry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882" t="16378" r="31181" b="47454"/>
          <a:stretch>
            <a:fillRect/>
          </a:stretch>
        </p:blipFill>
        <p:spPr bwMode="auto">
          <a:xfrm>
            <a:off x="609600" y="591248"/>
            <a:ext cx="7891199" cy="29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Mg(UV) index with photometry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882" t="16378" r="31181" b="8399"/>
          <a:stretch>
            <a:fillRect/>
          </a:stretch>
        </p:blipFill>
        <p:spPr bwMode="auto">
          <a:xfrm>
            <a:off x="609600" y="591248"/>
            <a:ext cx="7891199" cy="61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SHARDS: Mg(UV) index with photometry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189" t="20997" r="41102" b="7139"/>
          <a:stretch>
            <a:fillRect/>
          </a:stretch>
        </p:blipFill>
        <p:spPr bwMode="auto">
          <a:xfrm>
            <a:off x="1295400" y="609600"/>
            <a:ext cx="6203997" cy="61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6229350" cy="61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692383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Li et al. (2008)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paradigm for galaxy formation: models</a:t>
            </a:r>
            <a:endParaRPr lang="es-E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7682983" y="3491982"/>
            <a:ext cx="2438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Miley</a:t>
            </a:r>
            <a:r>
              <a:rPr lang="en-US" sz="1600" dirty="0" smtClean="0">
                <a:solidFill>
                  <a:srgbClr val="000066"/>
                </a:solidFill>
              </a:rPr>
              <a:t> et al. (2006)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paradigm for galaxy formation: data</a:t>
            </a:r>
            <a:endParaRPr lang="es-ES" sz="3600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684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609600"/>
            <a:ext cx="850900" cy="1081750"/>
          </a:xfrm>
          <a:prstGeom prst="rect">
            <a:avLst/>
          </a:prstGeom>
          <a:noFill/>
          <a:ln w="76200" cap="sq" cmpd="tri" algn="ctr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400" dirty="0" smtClean="0">
                <a:solidFill>
                  <a:srgbClr val="FF0000"/>
                </a:solidFill>
              </a:rPr>
              <a:t>Checking the paradigm: environmental effects</a:t>
            </a:r>
            <a:endParaRPr lang="es-ES" sz="3400" i="1" dirty="0">
              <a:solidFill>
                <a:srgbClr val="FF0000"/>
              </a:solidFill>
            </a:endParaRPr>
          </a:p>
        </p:txBody>
      </p:sp>
      <p:pic>
        <p:nvPicPr>
          <p:cNvPr id="5" name="4 Imagen" descr="f2.jpg"/>
          <p:cNvPicPr>
            <a:picLocks noChangeAspect="1"/>
          </p:cNvPicPr>
          <p:nvPr/>
        </p:nvPicPr>
        <p:blipFill>
          <a:blip r:embed="rId4" cstate="print"/>
          <a:srcRect l="12880" t="6597" r="2013" b="1940"/>
          <a:stretch>
            <a:fillRect/>
          </a:stretch>
        </p:blipFill>
        <p:spPr>
          <a:xfrm>
            <a:off x="1981200" y="672353"/>
            <a:ext cx="5480603" cy="6109447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1742684" cy="2522605"/>
          </a:xfrm>
          <a:prstGeom prst="rect">
            <a:avLst/>
          </a:prstGeom>
          <a:solidFill>
            <a:srgbClr val="FFFFFF"/>
          </a:solidFill>
          <a:ln w="57150" cap="sq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00"/>
                </a:solidFill>
                <a:sym typeface="Symbol" pitchFamily="18" charset="2"/>
              </a:rPr>
              <a:t>Literature comparison:</a:t>
            </a:r>
          </a:p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00"/>
                </a:solidFill>
              </a:rPr>
              <a:t>Castellano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et al. (2007) reported a</a:t>
            </a:r>
            <a:r>
              <a:rPr lang="en-US" sz="1600" dirty="0" smtClean="0">
                <a:solidFill>
                  <a:srgbClr val="000066"/>
                </a:solidFill>
              </a:rPr>
              <a:t/>
            </a:r>
            <a:br>
              <a:rPr lang="en-US" sz="1600" dirty="0" smtClean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forming cluster at z=1.6 </a:t>
            </a:r>
            <a:br>
              <a:rPr lang="en-US" sz="1600" dirty="0" smtClean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in GOODS-S</a:t>
            </a:r>
            <a:endParaRPr lang="en-US" sz="1600" dirty="0">
              <a:solidFill>
                <a:srgbClr val="000066"/>
              </a:solidFill>
            </a:endParaRPr>
          </a:p>
        </p:txBody>
      </p:sp>
      <p:cxnSp>
        <p:nvCxnSpPr>
          <p:cNvPr id="9" name="8 Conector recto de flecha"/>
          <p:cNvCxnSpPr>
            <a:stCxn id="8" idx="3"/>
          </p:cNvCxnSpPr>
          <p:nvPr/>
        </p:nvCxnSpPr>
        <p:spPr bwMode="auto">
          <a:xfrm flipV="1">
            <a:off x="1895084" y="2209800"/>
            <a:ext cx="2829316" cy="2480503"/>
          </a:xfrm>
          <a:prstGeom prst="straightConnector1">
            <a:avLst/>
          </a:prstGeom>
          <a:noFill/>
          <a:ln w="53975" cap="sq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9 CuadroTexto"/>
          <p:cNvSpPr txBox="1"/>
          <p:nvPr/>
        </p:nvSpPr>
        <p:spPr>
          <a:xfrm>
            <a:off x="5410200" y="6311153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GOODS-S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 rot="5400000">
            <a:off x="5854182" y="3402335"/>
            <a:ext cx="4572001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Pérez-González </a:t>
            </a:r>
            <a:r>
              <a:rPr lang="en-US" sz="1600" dirty="0">
                <a:solidFill>
                  <a:srgbClr val="000066"/>
                </a:solidFill>
              </a:rPr>
              <a:t>et </a:t>
            </a:r>
            <a:r>
              <a:rPr lang="en-US" sz="1600" dirty="0" smtClean="0">
                <a:solidFill>
                  <a:srgbClr val="000066"/>
                </a:solidFill>
              </a:rPr>
              <a:t>al. (in preparation)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1714598"/>
            <a:ext cx="1676400" cy="266602"/>
          </a:xfrm>
          <a:prstGeom prst="rect">
            <a:avLst/>
          </a:prstGeom>
          <a:solidFill>
            <a:srgbClr val="FFFFFF"/>
          </a:solidFill>
          <a:ln w="57150" cap="sq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rgbClr val="000000"/>
                </a:solidFill>
                <a:sym typeface="Symbol" pitchFamily="18" charset="2"/>
              </a:rPr>
              <a:t>Rainbow Database</a:t>
            </a:r>
            <a:endParaRPr lang="en-US" sz="12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400" dirty="0" smtClean="0">
                <a:solidFill>
                  <a:srgbClr val="FF0000"/>
                </a:solidFill>
              </a:rPr>
              <a:t>Checking the paradigm: environmental effects</a:t>
            </a:r>
            <a:endParaRPr lang="es-ES" sz="3400" i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10200" y="6311153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FF00"/>
                </a:solidFill>
              </a:rPr>
              <a:t>GOODS-S</a:t>
            </a:r>
            <a:endParaRPr lang="es-ES" sz="2400" dirty="0">
              <a:solidFill>
                <a:srgbClr val="00FF00"/>
              </a:solidFill>
            </a:endParaRPr>
          </a:p>
        </p:txBody>
      </p:sp>
      <p:pic>
        <p:nvPicPr>
          <p:cNvPr id="12" name="11 Imagen" descr="f1.png"/>
          <p:cNvPicPr>
            <a:picLocks noChangeAspect="1"/>
          </p:cNvPicPr>
          <p:nvPr/>
        </p:nvPicPr>
        <p:blipFill>
          <a:blip r:embed="rId3" cstate="print"/>
          <a:srcRect l="11293" t="6312" r="1764" b="1856"/>
          <a:stretch>
            <a:fillRect/>
          </a:stretch>
        </p:blipFill>
        <p:spPr>
          <a:xfrm>
            <a:off x="1548000" y="612000"/>
            <a:ext cx="6119814" cy="6144066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 bwMode="auto">
          <a:xfrm>
            <a:off x="3657600" y="2585853"/>
            <a:ext cx="1143000" cy="1080000"/>
          </a:xfrm>
          <a:prstGeom prst="rect">
            <a:avLst/>
          </a:prstGeom>
          <a:noFill/>
          <a:ln w="3175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13 Imagen" descr="f2.png"/>
          <p:cNvPicPr>
            <a:picLocks noChangeAspect="1"/>
          </p:cNvPicPr>
          <p:nvPr/>
        </p:nvPicPr>
        <p:blipFill>
          <a:blip r:embed="rId4" cstate="print"/>
          <a:srcRect l="10408" t="6312" r="1952" b="1856"/>
          <a:stretch>
            <a:fillRect/>
          </a:stretch>
        </p:blipFill>
        <p:spPr>
          <a:xfrm>
            <a:off x="1296000" y="612000"/>
            <a:ext cx="6693027" cy="614406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800600" y="1066800"/>
            <a:ext cx="2438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 smtClean="0">
                <a:solidFill>
                  <a:srgbClr val="00FF00"/>
                </a:solidFill>
              </a:rPr>
              <a:t>photo</a:t>
            </a:r>
            <a:r>
              <a:rPr lang="es-ES" sz="1800" dirty="0" smtClean="0">
                <a:solidFill>
                  <a:srgbClr val="00FF00"/>
                </a:solidFill>
              </a:rPr>
              <a:t>-z (R&lt;24)</a:t>
            </a:r>
            <a:endParaRPr lang="es-ES" sz="1800" dirty="0">
              <a:solidFill>
                <a:srgbClr val="00FF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24400" y="1410968"/>
            <a:ext cx="2438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 smtClean="0">
                <a:solidFill>
                  <a:schemeClr val="bg2"/>
                </a:solidFill>
              </a:rPr>
              <a:t>photo</a:t>
            </a:r>
            <a:r>
              <a:rPr lang="es-ES" sz="1800" b="0" dirty="0" smtClean="0">
                <a:solidFill>
                  <a:schemeClr val="bg2"/>
                </a:solidFill>
              </a:rPr>
              <a:t>-z (R&gt;24)</a:t>
            </a:r>
            <a:endParaRPr lang="es-ES" sz="1800" b="0" dirty="0">
              <a:solidFill>
                <a:schemeClr val="bg2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52400" y="3886200"/>
            <a:ext cx="3581400" cy="1438068"/>
          </a:xfrm>
          <a:prstGeom prst="rect">
            <a:avLst/>
          </a:prstGeom>
          <a:solidFill>
            <a:srgbClr val="FFFFFF"/>
          </a:solidFill>
          <a:ln w="57150" cap="sq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72000" rIns="36000" bIns="72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GTC CAT approved </a:t>
            </a:r>
            <a:br>
              <a:rPr lang="en-US" sz="1600" dirty="0" smtClean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OSIRIS/MOS proposal:</a:t>
            </a:r>
            <a:br>
              <a:rPr lang="en-US" sz="1600" dirty="0" smtClean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21 hours in 2009B</a:t>
            </a:r>
            <a:br>
              <a:rPr lang="en-US" sz="1600" dirty="0" smtClean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(resubmitted in 2010A)</a:t>
            </a:r>
            <a:br>
              <a:rPr lang="en-US" sz="1600" dirty="0" smtClean="0">
                <a:solidFill>
                  <a:srgbClr val="000066"/>
                </a:solidFill>
              </a:rPr>
            </a:br>
            <a:r>
              <a:rPr lang="en-US" sz="1600" dirty="0" smtClean="0">
                <a:solidFill>
                  <a:srgbClr val="000066"/>
                </a:solidFill>
              </a:rPr>
              <a:t>PI: </a:t>
            </a:r>
            <a:r>
              <a:rPr lang="en-US" sz="1600" dirty="0" err="1" smtClean="0">
                <a:solidFill>
                  <a:srgbClr val="000066"/>
                </a:solidFill>
              </a:rPr>
              <a:t>Pérez-González</a:t>
            </a:r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18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609600"/>
            <a:ext cx="850900" cy="1081750"/>
          </a:xfrm>
          <a:prstGeom prst="rect">
            <a:avLst/>
          </a:prstGeom>
          <a:noFill/>
          <a:ln w="76200" cap="sq" cmpd="tri" algn="ctr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200" y="1714598"/>
            <a:ext cx="1676400" cy="266602"/>
          </a:xfrm>
          <a:prstGeom prst="rect">
            <a:avLst/>
          </a:prstGeom>
          <a:solidFill>
            <a:srgbClr val="FFFFFF"/>
          </a:solidFill>
          <a:ln w="57150" cap="sq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rgbClr val="000000"/>
                </a:solidFill>
                <a:sym typeface="Symbol" pitchFamily="18" charset="2"/>
              </a:rPr>
              <a:t>Rainbow Database</a:t>
            </a:r>
            <a:endParaRPr lang="en-US" sz="12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705600" y="6324600"/>
            <a:ext cx="99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EGS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5400000">
            <a:off x="6692382" y="3186539"/>
            <a:ext cx="2895600" cy="1094521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Yan et al. (2000)</a:t>
            </a:r>
          </a:p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</a:rPr>
              <a:t>Franx</a:t>
            </a:r>
            <a:r>
              <a:rPr lang="en-US" sz="1600" dirty="0" smtClean="0">
                <a:solidFill>
                  <a:srgbClr val="000066"/>
                </a:solidFill>
              </a:rPr>
              <a:t> et al. (2003)</a:t>
            </a:r>
          </a:p>
          <a:p>
            <a:pPr>
              <a:lnSpc>
                <a:spcPct val="105000"/>
              </a:lnSpc>
            </a:pPr>
            <a:r>
              <a:rPr lang="en-US" sz="1600" dirty="0" err="1" smtClean="0">
                <a:solidFill>
                  <a:srgbClr val="000066"/>
                </a:solidFill>
              </a:rPr>
              <a:t>Daddi</a:t>
            </a:r>
            <a:r>
              <a:rPr lang="en-US" sz="1600" dirty="0" smtClean="0">
                <a:solidFill>
                  <a:srgbClr val="000066"/>
                </a:solidFill>
              </a:rPr>
              <a:t> et al. (2004)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lIns="36000" rIns="36000"/>
          <a:lstStyle/>
          <a:p>
            <a:r>
              <a:rPr lang="en-US" sz="3000" dirty="0" smtClean="0">
                <a:solidFill>
                  <a:srgbClr val="FF0000"/>
                </a:solidFill>
              </a:rPr>
              <a:t>Checking the paradigm: many massive galaxies at z&gt;1!</a:t>
            </a:r>
            <a:endParaRPr lang="es-ES" sz="3000" i="1" dirty="0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647700"/>
            <a:ext cx="58197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3"/>
          <p:cNvPicPr>
            <a:picLocks noChangeAspect="1" noChangeArrowheads="1"/>
          </p:cNvPicPr>
          <p:nvPr/>
        </p:nvPicPr>
        <p:blipFill>
          <a:blip r:embed="rId3" cstate="print"/>
          <a:srcRect l="1640" r="546"/>
          <a:stretch>
            <a:fillRect/>
          </a:stretch>
        </p:blipFill>
        <p:spPr bwMode="auto">
          <a:xfrm>
            <a:off x="1600200" y="563715"/>
            <a:ext cx="5670550" cy="62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464000" y="1188000"/>
            <a:ext cx="2700000" cy="4824000"/>
          </a:xfrm>
          <a:prstGeom prst="rect">
            <a:avLst/>
          </a:prstGeom>
          <a:solidFill>
            <a:srgbClr val="C00000">
              <a:alpha val="36862"/>
            </a:srgbClr>
          </a:solidFill>
          <a:ln w="76200" cap="sq" cmpd="tri" algn="ctr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rot="5400000">
            <a:off x="6375918" y="3377683"/>
            <a:ext cx="3581399" cy="331235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 dirty="0" smtClean="0">
                <a:solidFill>
                  <a:srgbClr val="000066"/>
                </a:solidFill>
              </a:rPr>
              <a:t>Pérez-González </a:t>
            </a:r>
            <a:r>
              <a:rPr lang="en-US" sz="1600" dirty="0">
                <a:solidFill>
                  <a:srgbClr val="000066"/>
                </a:solidFill>
              </a:rPr>
              <a:t>et al</a:t>
            </a:r>
            <a:r>
              <a:rPr lang="en-US" sz="1600" dirty="0" smtClean="0">
                <a:solidFill>
                  <a:srgbClr val="000066"/>
                </a:solidFill>
              </a:rPr>
              <a:t>. (2008a)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lIns="36000" rIns="36000"/>
          <a:lstStyle/>
          <a:p>
            <a:r>
              <a:rPr lang="en-US" sz="3000" dirty="0" smtClean="0">
                <a:solidFill>
                  <a:srgbClr val="FF0000"/>
                </a:solidFill>
              </a:rPr>
              <a:t>Checking the paradigm: many massive galaxies at z&gt;1!</a:t>
            </a:r>
            <a:endParaRPr lang="es-ES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andado y llave">
  <a:themeElements>
    <a:clrScheme name="Candado y llave 7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0000"/>
      </a:hlink>
      <a:folHlink>
        <a:srgbClr val="FF0000"/>
      </a:folHlink>
    </a:clrScheme>
    <a:fontScheme name="Candado y llave">
      <a:majorFont>
        <a:latin typeface="Franklin Gothic Medium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sq" cmpd="tri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7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sq" cmpd="tri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7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andado y llave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ado y llav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ado y llave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7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00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Office\Templates\Diseños de presentaciones\Candado y llave.pot</Template>
  <TotalTime>27938</TotalTime>
  <Words>1025</Words>
  <Application>Microsoft Office PowerPoint</Application>
  <PresentationFormat>Presentación en pantalla (4:3)</PresentationFormat>
  <Paragraphs>139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Candado y llave</vt:lpstr>
      <vt:lpstr>SHARDS: An unbiased  spectro-photometric survey of passively evolving galaxies  at z&gt;1 in GOODS-N</vt:lpstr>
      <vt:lpstr>The classical view on galaxy formation</vt:lpstr>
      <vt:lpstr>The current paradigm for galaxy formation</vt:lpstr>
      <vt:lpstr>The paradigm for galaxy formation: models</vt:lpstr>
      <vt:lpstr>The paradigm for galaxy formation: data</vt:lpstr>
      <vt:lpstr>Checking the paradigm: environmental effects</vt:lpstr>
      <vt:lpstr>Checking the paradigm: environmental effects</vt:lpstr>
      <vt:lpstr>Checking the paradigm: many massive galaxies at z&gt;1!</vt:lpstr>
      <vt:lpstr>Checking the paradigm: many massive galaxies at z&gt;1!</vt:lpstr>
      <vt:lpstr>Checking the paradigm: many massive galaxies at z&gt;1!</vt:lpstr>
      <vt:lpstr>Half of them are already quiescent</vt:lpstr>
      <vt:lpstr>And they are very compact!!!</vt:lpstr>
      <vt:lpstr>Characterizing red and dead galaxies</vt:lpstr>
      <vt:lpstr>The Mg(UV) spectral index as an age indicator</vt:lpstr>
      <vt:lpstr>SHARDS: Survey for High-z Absorption Red and Dead Sources</vt:lpstr>
      <vt:lpstr>SHARDS: Survey for High-z Absorption Red and Dead Sources</vt:lpstr>
      <vt:lpstr>SHARDS: instrumental setup</vt:lpstr>
      <vt:lpstr>SHARDS: observational facts</vt:lpstr>
      <vt:lpstr>SHARDS: Mg(UV) index with photometry</vt:lpstr>
      <vt:lpstr>SHARDS: better photo-z’s</vt:lpstr>
      <vt:lpstr>SHARDS: detecting ELGs</vt:lpstr>
      <vt:lpstr>SHARDS: Summary</vt:lpstr>
      <vt:lpstr>Diapositiva 23</vt:lpstr>
      <vt:lpstr>Diapositiva 24</vt:lpstr>
      <vt:lpstr>Checking the paradigm: many massive galaxies at z&gt;1!</vt:lpstr>
      <vt:lpstr>Checking the paradigm: many massive galaxies at z&gt;1!</vt:lpstr>
      <vt:lpstr>The Mg(UV) spectral index as an age indicator</vt:lpstr>
      <vt:lpstr>And they are very compact!!!</vt:lpstr>
      <vt:lpstr>Checking the paradigm: many massive galaxies at z&gt;1!</vt:lpstr>
      <vt:lpstr>Characterizing red and dead galaxies</vt:lpstr>
      <vt:lpstr>Characterizing red and dead galaxies</vt:lpstr>
      <vt:lpstr>SHARDS: Mg(UV) index with photometry</vt:lpstr>
      <vt:lpstr>SHARDS: Mg(UV) index with photometry</vt:lpstr>
      <vt:lpstr>SHARDS: Mg(UV) index with photometry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Surveys with the Spitzer Space Telescope</dc:title>
  <dc:creator>Pablo G. Perez Gonzalez</dc:creator>
  <cp:lastModifiedBy>Usuario de Windows</cp:lastModifiedBy>
  <cp:revision>3249</cp:revision>
  <dcterms:created xsi:type="dcterms:W3CDTF">2004-02-08T17:07:14Z</dcterms:created>
  <dcterms:modified xsi:type="dcterms:W3CDTF">2009-12-07T09:53:40Z</dcterms:modified>
</cp:coreProperties>
</file>